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9377600" cy="36576000"/>
  <p:notesSz cx="6858000" cy="9144000"/>
  <p:defaultText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2664" y="-342"/>
      </p:cViewPr>
      <p:guideLst>
        <p:guide orient="horz" pos="11520"/>
        <p:guide pos="15552"/>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11362269"/>
            <a:ext cx="41970960" cy="7840133"/>
          </a:xfrm>
        </p:spPr>
        <p:txBody>
          <a:bodyPr/>
          <a:lstStyle/>
          <a:p>
            <a:r>
              <a:rPr lang="en-US" smtClean="0"/>
              <a:t>Click to edit Master title style</a:t>
            </a:r>
            <a:endParaRPr lang="en-US"/>
          </a:p>
        </p:txBody>
      </p:sp>
      <p:sp>
        <p:nvSpPr>
          <p:cNvPr id="3" name="Subtitle 2"/>
          <p:cNvSpPr>
            <a:spLocks noGrp="1"/>
          </p:cNvSpPr>
          <p:nvPr>
            <p:ph type="subTitle" idx="1"/>
          </p:nvPr>
        </p:nvSpPr>
        <p:spPr>
          <a:xfrm>
            <a:off x="7406640" y="20726400"/>
            <a:ext cx="34564320" cy="9347200"/>
          </a:xfrm>
        </p:spPr>
        <p:txBody>
          <a:bodyPr/>
          <a:lstStyle>
            <a:lvl1pPr marL="0" indent="0" algn="ctr">
              <a:buNone/>
              <a:defRPr>
                <a:solidFill>
                  <a:schemeClr val="tx1">
                    <a:tint val="75000"/>
                  </a:schemeClr>
                </a:solidFill>
              </a:defRPr>
            </a:lvl1pPr>
            <a:lvl2pPr marL="2455599" indent="0" algn="ctr">
              <a:buNone/>
              <a:defRPr>
                <a:solidFill>
                  <a:schemeClr val="tx1">
                    <a:tint val="75000"/>
                  </a:schemeClr>
                </a:solidFill>
              </a:defRPr>
            </a:lvl2pPr>
            <a:lvl3pPr marL="4911199" indent="0" algn="ctr">
              <a:buNone/>
              <a:defRPr>
                <a:solidFill>
                  <a:schemeClr val="tx1">
                    <a:tint val="75000"/>
                  </a:schemeClr>
                </a:solidFill>
              </a:defRPr>
            </a:lvl3pPr>
            <a:lvl4pPr marL="7366798" indent="0" algn="ctr">
              <a:buNone/>
              <a:defRPr>
                <a:solidFill>
                  <a:schemeClr val="tx1">
                    <a:tint val="75000"/>
                  </a:schemeClr>
                </a:solidFill>
              </a:defRPr>
            </a:lvl4pPr>
            <a:lvl5pPr marL="9822398" indent="0" algn="ctr">
              <a:buNone/>
              <a:defRPr>
                <a:solidFill>
                  <a:schemeClr val="tx1">
                    <a:tint val="75000"/>
                  </a:schemeClr>
                </a:solidFill>
              </a:defRPr>
            </a:lvl5pPr>
            <a:lvl6pPr marL="12277998" indent="0" algn="ctr">
              <a:buNone/>
              <a:defRPr>
                <a:solidFill>
                  <a:schemeClr val="tx1">
                    <a:tint val="75000"/>
                  </a:schemeClr>
                </a:solidFill>
              </a:defRPr>
            </a:lvl6pPr>
            <a:lvl7pPr marL="14733597" indent="0" algn="ctr">
              <a:buNone/>
              <a:defRPr>
                <a:solidFill>
                  <a:schemeClr val="tx1">
                    <a:tint val="75000"/>
                  </a:schemeClr>
                </a:solidFill>
              </a:defRPr>
            </a:lvl7pPr>
            <a:lvl8pPr marL="17189196" indent="0" algn="ctr">
              <a:buNone/>
              <a:defRPr>
                <a:solidFill>
                  <a:schemeClr val="tx1">
                    <a:tint val="75000"/>
                  </a:schemeClr>
                </a:solidFill>
              </a:defRPr>
            </a:lvl8pPr>
            <a:lvl9pPr marL="1964479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003718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98007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6469383" y="6443136"/>
            <a:ext cx="51657885" cy="13732086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78580" y="6443136"/>
            <a:ext cx="154167840" cy="13732086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87144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760178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0" y="23503469"/>
            <a:ext cx="41970960" cy="7264400"/>
          </a:xfrm>
        </p:spPr>
        <p:txBody>
          <a:bodyPr anchor="t"/>
          <a:lstStyle>
            <a:lvl1pPr algn="l">
              <a:defRPr sz="21500" b="1" cap="all"/>
            </a:lvl1pPr>
          </a:lstStyle>
          <a:p>
            <a:r>
              <a:rPr lang="en-US" smtClean="0"/>
              <a:t>Click to edit Master title style</a:t>
            </a:r>
            <a:endParaRPr lang="en-US"/>
          </a:p>
        </p:txBody>
      </p:sp>
      <p:sp>
        <p:nvSpPr>
          <p:cNvPr id="3" name="Text Placeholder 2"/>
          <p:cNvSpPr>
            <a:spLocks noGrp="1"/>
          </p:cNvSpPr>
          <p:nvPr>
            <p:ph type="body" idx="1"/>
          </p:nvPr>
        </p:nvSpPr>
        <p:spPr>
          <a:xfrm>
            <a:off x="3900490" y="15502472"/>
            <a:ext cx="41970960" cy="8000998"/>
          </a:xfrm>
        </p:spPr>
        <p:txBody>
          <a:bodyPr anchor="b"/>
          <a:lstStyle>
            <a:lvl1pPr marL="0" indent="0">
              <a:buNone/>
              <a:defRPr sz="10800">
                <a:solidFill>
                  <a:schemeClr val="tx1">
                    <a:tint val="75000"/>
                  </a:schemeClr>
                </a:solidFill>
              </a:defRPr>
            </a:lvl1pPr>
            <a:lvl2pPr marL="2455599" indent="0">
              <a:buNone/>
              <a:defRPr sz="9700">
                <a:solidFill>
                  <a:schemeClr val="tx1">
                    <a:tint val="75000"/>
                  </a:schemeClr>
                </a:solidFill>
              </a:defRPr>
            </a:lvl2pPr>
            <a:lvl3pPr marL="4911199" indent="0">
              <a:buNone/>
              <a:defRPr sz="8600">
                <a:solidFill>
                  <a:schemeClr val="tx1">
                    <a:tint val="75000"/>
                  </a:schemeClr>
                </a:solidFill>
              </a:defRPr>
            </a:lvl3pPr>
            <a:lvl4pPr marL="7366798" indent="0">
              <a:buNone/>
              <a:defRPr sz="7600">
                <a:solidFill>
                  <a:schemeClr val="tx1">
                    <a:tint val="75000"/>
                  </a:schemeClr>
                </a:solidFill>
              </a:defRPr>
            </a:lvl4pPr>
            <a:lvl5pPr marL="9822398" indent="0">
              <a:buNone/>
              <a:defRPr sz="7600">
                <a:solidFill>
                  <a:schemeClr val="tx1">
                    <a:tint val="75000"/>
                  </a:schemeClr>
                </a:solidFill>
              </a:defRPr>
            </a:lvl5pPr>
            <a:lvl6pPr marL="12277998" indent="0">
              <a:buNone/>
              <a:defRPr sz="7600">
                <a:solidFill>
                  <a:schemeClr val="tx1">
                    <a:tint val="75000"/>
                  </a:schemeClr>
                </a:solidFill>
              </a:defRPr>
            </a:lvl6pPr>
            <a:lvl7pPr marL="14733597" indent="0">
              <a:buNone/>
              <a:defRPr sz="7600">
                <a:solidFill>
                  <a:schemeClr val="tx1">
                    <a:tint val="75000"/>
                  </a:schemeClr>
                </a:solidFill>
              </a:defRPr>
            </a:lvl7pPr>
            <a:lvl8pPr marL="17189196" indent="0">
              <a:buNone/>
              <a:defRPr sz="7600">
                <a:solidFill>
                  <a:schemeClr val="tx1">
                    <a:tint val="75000"/>
                  </a:schemeClr>
                </a:solidFill>
              </a:defRPr>
            </a:lvl8pPr>
            <a:lvl9pPr marL="1964479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8C500-08E7-4020-BF47-5C3C716CF3F5}" type="datetimeFigureOut">
              <a:rPr lang="en-US" smtClean="0"/>
              <a:t>7/31/2019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704941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78583" y="37549672"/>
            <a:ext cx="102912860"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5214400" y="37549672"/>
            <a:ext cx="102912866" cy="106214331"/>
          </a:xfrm>
        </p:spPr>
        <p:txBody>
          <a:bodyPr/>
          <a:lstStyle>
            <a:lvl1pPr>
              <a:defRPr sz="15000"/>
            </a:lvl1pPr>
            <a:lvl2pPr>
              <a:defRPr sz="12900"/>
            </a:lvl2pPr>
            <a:lvl3pPr>
              <a:defRPr sz="108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188024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880" y="1464736"/>
            <a:ext cx="44439840" cy="609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468880" y="8187270"/>
            <a:ext cx="2181701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4" name="Content Placeholder 3"/>
          <p:cNvSpPr>
            <a:spLocks noGrp="1"/>
          </p:cNvSpPr>
          <p:nvPr>
            <p:ph sz="half" idx="2"/>
          </p:nvPr>
        </p:nvSpPr>
        <p:spPr>
          <a:xfrm>
            <a:off x="2468880" y="11599334"/>
            <a:ext cx="2181701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5083137" y="8187270"/>
            <a:ext cx="21825585" cy="3412064"/>
          </a:xfrm>
        </p:spPr>
        <p:txBody>
          <a:bodyPr anchor="b"/>
          <a:lstStyle>
            <a:lvl1pPr marL="0" indent="0">
              <a:buNone/>
              <a:defRPr sz="12900" b="1"/>
            </a:lvl1pPr>
            <a:lvl2pPr marL="2455599" indent="0">
              <a:buNone/>
              <a:defRPr sz="10800" b="1"/>
            </a:lvl2pPr>
            <a:lvl3pPr marL="4911199" indent="0">
              <a:buNone/>
              <a:defRPr sz="9700" b="1"/>
            </a:lvl3pPr>
            <a:lvl4pPr marL="7366798" indent="0">
              <a:buNone/>
              <a:defRPr sz="8600" b="1"/>
            </a:lvl4pPr>
            <a:lvl5pPr marL="9822398" indent="0">
              <a:buNone/>
              <a:defRPr sz="8600" b="1"/>
            </a:lvl5pPr>
            <a:lvl6pPr marL="12277998" indent="0">
              <a:buNone/>
              <a:defRPr sz="8600" b="1"/>
            </a:lvl6pPr>
            <a:lvl7pPr marL="14733597" indent="0">
              <a:buNone/>
              <a:defRPr sz="8600" b="1"/>
            </a:lvl7pPr>
            <a:lvl8pPr marL="17189196" indent="0">
              <a:buNone/>
              <a:defRPr sz="8600" b="1"/>
            </a:lvl8pPr>
            <a:lvl9pPr marL="19644795" indent="0">
              <a:buNone/>
              <a:defRPr sz="8600" b="1"/>
            </a:lvl9pPr>
          </a:lstStyle>
          <a:p>
            <a:pPr lvl="0"/>
            <a:r>
              <a:rPr lang="en-US" smtClean="0"/>
              <a:t>Click to edit Master text styles</a:t>
            </a:r>
          </a:p>
        </p:txBody>
      </p:sp>
      <p:sp>
        <p:nvSpPr>
          <p:cNvPr id="6" name="Content Placeholder 5"/>
          <p:cNvSpPr>
            <a:spLocks noGrp="1"/>
          </p:cNvSpPr>
          <p:nvPr>
            <p:ph sz="quarter" idx="4"/>
          </p:nvPr>
        </p:nvSpPr>
        <p:spPr>
          <a:xfrm>
            <a:off x="25083137" y="11599334"/>
            <a:ext cx="21825585" cy="21073536"/>
          </a:xfrm>
        </p:spPr>
        <p:txBody>
          <a:bodyPr/>
          <a:lstStyle>
            <a:lvl1pPr>
              <a:defRPr sz="12900"/>
            </a:lvl1pPr>
            <a:lvl2pPr>
              <a:defRPr sz="108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08C500-08E7-4020-BF47-5C3C716CF3F5}" type="datetimeFigureOut">
              <a:rPr lang="en-US" smtClean="0"/>
              <a:t>7/31/2019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412909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08C500-08E7-4020-BF47-5C3C716CF3F5}" type="datetimeFigureOut">
              <a:rPr lang="en-US" smtClean="0"/>
              <a:t>7/31/2019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3544417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8C500-08E7-4020-BF47-5C3C716CF3F5}" type="datetimeFigureOut">
              <a:rPr lang="en-US" smtClean="0"/>
              <a:t>7/31/2019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29706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884" y="1456267"/>
            <a:ext cx="16244890" cy="619760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19305269" y="1456270"/>
            <a:ext cx="27603451" cy="31216602"/>
          </a:xfrm>
        </p:spPr>
        <p:txBody>
          <a:bodyPr/>
          <a:lstStyle>
            <a:lvl1pPr>
              <a:defRPr sz="17100"/>
            </a:lvl1pPr>
            <a:lvl2pPr>
              <a:defRPr sz="15000"/>
            </a:lvl2pPr>
            <a:lvl3pPr>
              <a:defRPr sz="129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468884" y="7653870"/>
            <a:ext cx="16244890" cy="25019002"/>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44078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355" y="25603201"/>
            <a:ext cx="29626560" cy="3022602"/>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9678355" y="3268133"/>
            <a:ext cx="29626560" cy="21945600"/>
          </a:xfrm>
        </p:spPr>
        <p:txBody>
          <a:bodyPr/>
          <a:lstStyle>
            <a:lvl1pPr marL="0" indent="0">
              <a:buNone/>
              <a:defRPr sz="17100"/>
            </a:lvl1pPr>
            <a:lvl2pPr marL="2455599" indent="0">
              <a:buNone/>
              <a:defRPr sz="15000"/>
            </a:lvl2pPr>
            <a:lvl3pPr marL="4911199" indent="0">
              <a:buNone/>
              <a:defRPr sz="12900"/>
            </a:lvl3pPr>
            <a:lvl4pPr marL="7366798" indent="0">
              <a:buNone/>
              <a:defRPr sz="10800"/>
            </a:lvl4pPr>
            <a:lvl5pPr marL="9822398" indent="0">
              <a:buNone/>
              <a:defRPr sz="10800"/>
            </a:lvl5pPr>
            <a:lvl6pPr marL="12277998" indent="0">
              <a:buNone/>
              <a:defRPr sz="10800"/>
            </a:lvl6pPr>
            <a:lvl7pPr marL="14733597" indent="0">
              <a:buNone/>
              <a:defRPr sz="10800"/>
            </a:lvl7pPr>
            <a:lvl8pPr marL="17189196" indent="0">
              <a:buNone/>
              <a:defRPr sz="10800"/>
            </a:lvl8pPr>
            <a:lvl9pPr marL="19644795" indent="0">
              <a:buNone/>
              <a:defRPr sz="10800"/>
            </a:lvl9pPr>
          </a:lstStyle>
          <a:p>
            <a:endParaRPr lang="en-US"/>
          </a:p>
        </p:txBody>
      </p:sp>
      <p:sp>
        <p:nvSpPr>
          <p:cNvPr id="4" name="Text Placeholder 3"/>
          <p:cNvSpPr>
            <a:spLocks noGrp="1"/>
          </p:cNvSpPr>
          <p:nvPr>
            <p:ph type="body" sz="half" idx="2"/>
          </p:nvPr>
        </p:nvSpPr>
        <p:spPr>
          <a:xfrm>
            <a:off x="9678355" y="28625803"/>
            <a:ext cx="29626560" cy="4292598"/>
          </a:xfrm>
        </p:spPr>
        <p:txBody>
          <a:bodyPr/>
          <a:lstStyle>
            <a:lvl1pPr marL="0" indent="0">
              <a:buNone/>
              <a:defRPr sz="7600"/>
            </a:lvl1pPr>
            <a:lvl2pPr marL="2455599" indent="0">
              <a:buNone/>
              <a:defRPr sz="6500"/>
            </a:lvl2pPr>
            <a:lvl3pPr marL="4911199" indent="0">
              <a:buNone/>
              <a:defRPr sz="5300"/>
            </a:lvl3pPr>
            <a:lvl4pPr marL="7366798" indent="0">
              <a:buNone/>
              <a:defRPr sz="4800"/>
            </a:lvl4pPr>
            <a:lvl5pPr marL="9822398" indent="0">
              <a:buNone/>
              <a:defRPr sz="4800"/>
            </a:lvl5pPr>
            <a:lvl6pPr marL="12277998" indent="0">
              <a:buNone/>
              <a:defRPr sz="4800"/>
            </a:lvl6pPr>
            <a:lvl7pPr marL="14733597" indent="0">
              <a:buNone/>
              <a:defRPr sz="4800"/>
            </a:lvl7pPr>
            <a:lvl8pPr marL="17189196" indent="0">
              <a:buNone/>
              <a:defRPr sz="4800"/>
            </a:lvl8pPr>
            <a:lvl9pPr marL="1964479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C500-08E7-4020-BF47-5C3C716CF3F5}" type="datetimeFigureOut">
              <a:rPr lang="en-US" smtClean="0"/>
              <a:t>7/31/2019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82245-62B3-41F0-8860-FF22A93A0D39}" type="slidenum">
              <a:rPr lang="en-US" smtClean="0"/>
              <a:t>‹#›</a:t>
            </a:fld>
            <a:endParaRPr lang="en-US"/>
          </a:p>
        </p:txBody>
      </p:sp>
    </p:spTree>
    <p:extLst>
      <p:ext uri="{BB962C8B-B14F-4D97-AF65-F5344CB8AC3E}">
        <p14:creationId xmlns:p14="http://schemas.microsoft.com/office/powerpoint/2010/main" val="16057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68880" y="1464736"/>
            <a:ext cx="44439840" cy="6096000"/>
          </a:xfrm>
          <a:prstGeom prst="rect">
            <a:avLst/>
          </a:prstGeom>
        </p:spPr>
        <p:txBody>
          <a:bodyPr vert="horz" lIns="491120" tIns="245560" rIns="491120" bIns="24556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468880" y="8534403"/>
            <a:ext cx="44439840" cy="24138469"/>
          </a:xfrm>
          <a:prstGeom prst="rect">
            <a:avLst/>
          </a:prstGeom>
        </p:spPr>
        <p:txBody>
          <a:bodyPr vert="horz" lIns="491120" tIns="245560" rIns="491120" bIns="24556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468880" y="33900536"/>
            <a:ext cx="11521440" cy="1947333"/>
          </a:xfrm>
          <a:prstGeom prst="rect">
            <a:avLst/>
          </a:prstGeom>
        </p:spPr>
        <p:txBody>
          <a:bodyPr vert="horz" lIns="491120" tIns="245560" rIns="491120" bIns="245560" rtlCol="0" anchor="ctr"/>
          <a:lstStyle>
            <a:lvl1pPr algn="l">
              <a:defRPr sz="6500">
                <a:solidFill>
                  <a:schemeClr val="tx1">
                    <a:tint val="75000"/>
                  </a:schemeClr>
                </a:solidFill>
              </a:defRPr>
            </a:lvl1pPr>
          </a:lstStyle>
          <a:p>
            <a:fld id="{1E08C500-08E7-4020-BF47-5C3C716CF3F5}" type="datetimeFigureOut">
              <a:rPr lang="en-US" smtClean="0"/>
              <a:t>7/31/2019</a:t>
            </a:fld>
            <a:endParaRPr lang="en-US"/>
          </a:p>
        </p:txBody>
      </p:sp>
      <p:sp>
        <p:nvSpPr>
          <p:cNvPr id="5" name="Footer Placeholder 4"/>
          <p:cNvSpPr>
            <a:spLocks noGrp="1"/>
          </p:cNvSpPr>
          <p:nvPr>
            <p:ph type="ftr" sz="quarter" idx="3"/>
          </p:nvPr>
        </p:nvSpPr>
        <p:spPr>
          <a:xfrm>
            <a:off x="16870680" y="33900536"/>
            <a:ext cx="15636240" cy="1947333"/>
          </a:xfrm>
          <a:prstGeom prst="rect">
            <a:avLst/>
          </a:prstGeom>
        </p:spPr>
        <p:txBody>
          <a:bodyPr vert="horz" lIns="491120" tIns="245560" rIns="491120" bIns="245560" rtlCol="0" anchor="ctr"/>
          <a:lstStyle>
            <a:lvl1pPr algn="ctr">
              <a:defRPr sz="6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5387280" y="33900536"/>
            <a:ext cx="11521440" cy="1947333"/>
          </a:xfrm>
          <a:prstGeom prst="rect">
            <a:avLst/>
          </a:prstGeom>
        </p:spPr>
        <p:txBody>
          <a:bodyPr vert="horz" lIns="491120" tIns="245560" rIns="491120" bIns="245560" rtlCol="0" anchor="ctr"/>
          <a:lstStyle>
            <a:lvl1pPr algn="r">
              <a:defRPr sz="6500">
                <a:solidFill>
                  <a:schemeClr val="tx1">
                    <a:tint val="75000"/>
                  </a:schemeClr>
                </a:solidFill>
              </a:defRPr>
            </a:lvl1pPr>
          </a:lstStyle>
          <a:p>
            <a:fld id="{2CB82245-62B3-41F0-8860-FF22A93A0D39}" type="slidenum">
              <a:rPr lang="en-US" smtClean="0"/>
              <a:t>‹#›</a:t>
            </a:fld>
            <a:endParaRPr lang="en-US"/>
          </a:p>
        </p:txBody>
      </p:sp>
    </p:spTree>
    <p:extLst>
      <p:ext uri="{BB962C8B-B14F-4D97-AF65-F5344CB8AC3E}">
        <p14:creationId xmlns:p14="http://schemas.microsoft.com/office/powerpoint/2010/main" val="33117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911199" rtl="0" eaLnBrk="1" latinLnBrk="0" hangingPunct="1">
        <a:spcBef>
          <a:spcPct val="0"/>
        </a:spcBef>
        <a:buNone/>
        <a:defRPr sz="23600" kern="1200">
          <a:solidFill>
            <a:schemeClr val="tx1"/>
          </a:solidFill>
          <a:latin typeface="+mj-lt"/>
          <a:ea typeface="+mj-ea"/>
          <a:cs typeface="+mj-cs"/>
        </a:defRPr>
      </a:lvl1pPr>
    </p:titleStyle>
    <p:bodyStyle>
      <a:lvl1pPr marL="1841699" indent="-1841699" algn="l" defTabSz="4911199" rtl="0" eaLnBrk="1" latinLnBrk="0" hangingPunct="1">
        <a:spcBef>
          <a:spcPct val="20000"/>
        </a:spcBef>
        <a:buFont typeface="Arial" pitchFamily="34" charset="0"/>
        <a:buChar char="•"/>
        <a:defRPr sz="17100" kern="1200">
          <a:solidFill>
            <a:schemeClr val="tx1"/>
          </a:solidFill>
          <a:latin typeface="+mn-lt"/>
          <a:ea typeface="+mn-ea"/>
          <a:cs typeface="+mn-cs"/>
        </a:defRPr>
      </a:lvl1pPr>
      <a:lvl2pPr marL="3990349" indent="-1534750" algn="l" defTabSz="4911199" rtl="0" eaLnBrk="1" latinLnBrk="0" hangingPunct="1">
        <a:spcBef>
          <a:spcPct val="20000"/>
        </a:spcBef>
        <a:buFont typeface="Arial" pitchFamily="34" charset="0"/>
        <a:buChar char="–"/>
        <a:defRPr sz="15000" kern="1200">
          <a:solidFill>
            <a:schemeClr val="tx1"/>
          </a:solidFill>
          <a:latin typeface="+mn-lt"/>
          <a:ea typeface="+mn-ea"/>
          <a:cs typeface="+mn-cs"/>
        </a:defRPr>
      </a:lvl2pPr>
      <a:lvl3pPr marL="6138998" indent="-1227800" algn="l" defTabSz="4911199" rtl="0" eaLnBrk="1" latinLnBrk="0" hangingPunct="1">
        <a:spcBef>
          <a:spcPct val="20000"/>
        </a:spcBef>
        <a:buFont typeface="Arial" pitchFamily="34" charset="0"/>
        <a:buChar char="•"/>
        <a:defRPr sz="12900" kern="1200">
          <a:solidFill>
            <a:schemeClr val="tx1"/>
          </a:solidFill>
          <a:latin typeface="+mn-lt"/>
          <a:ea typeface="+mn-ea"/>
          <a:cs typeface="+mn-cs"/>
        </a:defRPr>
      </a:lvl3pPr>
      <a:lvl4pPr marL="8594599"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050198"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505797"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59613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416996"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0872595" indent="-1227800" algn="l" defTabSz="4911199"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11199" rtl="0" eaLnBrk="1" latinLnBrk="0" hangingPunct="1">
        <a:defRPr sz="9700" kern="1200">
          <a:solidFill>
            <a:schemeClr val="tx1"/>
          </a:solidFill>
          <a:latin typeface="+mn-lt"/>
          <a:ea typeface="+mn-ea"/>
          <a:cs typeface="+mn-cs"/>
        </a:defRPr>
      </a:lvl1pPr>
      <a:lvl2pPr marL="2455599" algn="l" defTabSz="4911199" rtl="0" eaLnBrk="1" latinLnBrk="0" hangingPunct="1">
        <a:defRPr sz="9700" kern="1200">
          <a:solidFill>
            <a:schemeClr val="tx1"/>
          </a:solidFill>
          <a:latin typeface="+mn-lt"/>
          <a:ea typeface="+mn-ea"/>
          <a:cs typeface="+mn-cs"/>
        </a:defRPr>
      </a:lvl2pPr>
      <a:lvl3pPr marL="4911199" algn="l" defTabSz="4911199" rtl="0" eaLnBrk="1" latinLnBrk="0" hangingPunct="1">
        <a:defRPr sz="9700" kern="1200">
          <a:solidFill>
            <a:schemeClr val="tx1"/>
          </a:solidFill>
          <a:latin typeface="+mn-lt"/>
          <a:ea typeface="+mn-ea"/>
          <a:cs typeface="+mn-cs"/>
        </a:defRPr>
      </a:lvl3pPr>
      <a:lvl4pPr marL="7366798" algn="l" defTabSz="4911199" rtl="0" eaLnBrk="1" latinLnBrk="0" hangingPunct="1">
        <a:defRPr sz="9700" kern="1200">
          <a:solidFill>
            <a:schemeClr val="tx1"/>
          </a:solidFill>
          <a:latin typeface="+mn-lt"/>
          <a:ea typeface="+mn-ea"/>
          <a:cs typeface="+mn-cs"/>
        </a:defRPr>
      </a:lvl4pPr>
      <a:lvl5pPr marL="9822398" algn="l" defTabSz="4911199" rtl="0" eaLnBrk="1" latinLnBrk="0" hangingPunct="1">
        <a:defRPr sz="9700" kern="1200">
          <a:solidFill>
            <a:schemeClr val="tx1"/>
          </a:solidFill>
          <a:latin typeface="+mn-lt"/>
          <a:ea typeface="+mn-ea"/>
          <a:cs typeface="+mn-cs"/>
        </a:defRPr>
      </a:lvl5pPr>
      <a:lvl6pPr marL="12277998" algn="l" defTabSz="4911199" rtl="0" eaLnBrk="1" latinLnBrk="0" hangingPunct="1">
        <a:defRPr sz="9700" kern="1200">
          <a:solidFill>
            <a:schemeClr val="tx1"/>
          </a:solidFill>
          <a:latin typeface="+mn-lt"/>
          <a:ea typeface="+mn-ea"/>
          <a:cs typeface="+mn-cs"/>
        </a:defRPr>
      </a:lvl6pPr>
      <a:lvl7pPr marL="14733597" algn="l" defTabSz="4911199" rtl="0" eaLnBrk="1" latinLnBrk="0" hangingPunct="1">
        <a:defRPr sz="9700" kern="1200">
          <a:solidFill>
            <a:schemeClr val="tx1"/>
          </a:solidFill>
          <a:latin typeface="+mn-lt"/>
          <a:ea typeface="+mn-ea"/>
          <a:cs typeface="+mn-cs"/>
        </a:defRPr>
      </a:lvl7pPr>
      <a:lvl8pPr marL="17189196" algn="l" defTabSz="4911199" rtl="0" eaLnBrk="1" latinLnBrk="0" hangingPunct="1">
        <a:defRPr sz="9700" kern="1200">
          <a:solidFill>
            <a:schemeClr val="tx1"/>
          </a:solidFill>
          <a:latin typeface="+mn-lt"/>
          <a:ea typeface="+mn-ea"/>
          <a:cs typeface="+mn-cs"/>
        </a:defRPr>
      </a:lvl8pPr>
      <a:lvl9pPr marL="19644795" algn="l" defTabSz="4911199" rtl="0" eaLnBrk="1" latinLnBrk="0" hangingPunct="1">
        <a:defRPr sz="9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032" y="-2376"/>
            <a:ext cx="49377600" cy="4324261"/>
          </a:xfrm>
          <a:prstGeom prst="rect">
            <a:avLst/>
          </a:prstGeom>
          <a:noFill/>
          <a:ln>
            <a:noFill/>
          </a:ln>
          <a:effectLst/>
        </p:spPr>
        <p:txBody>
          <a:bodyPr wrap="square" lIns="182880" tIns="274320" rIns="182880" bIns="274320">
            <a:spAutoFit/>
          </a:bodyPr>
          <a:lstStyle/>
          <a:p>
            <a:pPr algn="ctr">
              <a:spcAft>
                <a:spcPts val="2400"/>
              </a:spcAft>
            </a:pPr>
            <a:r>
              <a:rPr lang="en-US" sz="9600" b="1" dirty="0">
                <a:solidFill>
                  <a:srgbClr val="007CBA"/>
                </a:solidFill>
                <a:latin typeface="Arial" panose="020B0604020202020204" pitchFamily="34" charset="0"/>
                <a:ea typeface="Times New Roman"/>
                <a:cs typeface="Arial" panose="020B0604020202020204" pitchFamily="34" charset="0"/>
              </a:rPr>
              <a:t>Do Third-party Viewers Reproduce the Same Whole Slide Images?</a:t>
            </a:r>
          </a:p>
          <a:p>
            <a:pPr algn="ctr" defTabSz="1219090" fontAlgn="base">
              <a:spcBef>
                <a:spcPts val="1200"/>
              </a:spcBef>
              <a:spcAft>
                <a:spcPts val="600"/>
              </a:spcAft>
            </a:pPr>
            <a:r>
              <a:rPr lang="en-US" sz="6000" b="1" dirty="0" smtClean="0">
                <a:latin typeface="Arial" panose="020B0604020202020204" pitchFamily="34" charset="0"/>
                <a:cs typeface="Arial" panose="020B0604020202020204" pitchFamily="34" charset="0"/>
              </a:rPr>
              <a:t>Samuel Lam</a:t>
            </a:r>
            <a:r>
              <a:rPr lang="en-US" sz="6000" b="1" baseline="30000" dirty="0" smtClean="0">
                <a:latin typeface="Arial" panose="020B0604020202020204" pitchFamily="34" charset="0"/>
                <a:cs typeface="Arial" panose="020B0604020202020204" pitchFamily="34" charset="0"/>
              </a:rPr>
              <a:t>1</a:t>
            </a:r>
            <a:r>
              <a:rPr lang="en-US" sz="6000" b="1" dirty="0" smtClean="0">
                <a:latin typeface="Arial" panose="020B0604020202020204" pitchFamily="34" charset="0"/>
                <a:cs typeface="Arial" panose="020B0604020202020204" pitchFamily="34" charset="0"/>
              </a:rPr>
              <a:t>, Qi Gong</a:t>
            </a:r>
            <a:r>
              <a:rPr lang="en-US" sz="6000" b="1" baseline="30000" dirty="0" smtClean="0">
                <a:latin typeface="Arial" panose="020B0604020202020204" pitchFamily="34" charset="0"/>
                <a:cs typeface="Arial" panose="020B0604020202020204" pitchFamily="34" charset="0"/>
              </a:rPr>
              <a:t>2</a:t>
            </a:r>
            <a:r>
              <a:rPr lang="en-US" sz="6000" b="1" dirty="0">
                <a:latin typeface="Arial" panose="020B0604020202020204" pitchFamily="34" charset="0"/>
                <a:cs typeface="Arial" panose="020B0604020202020204" pitchFamily="34" charset="0"/>
              </a:rPr>
              <a:t>, Wei-Chung </a:t>
            </a:r>
            <a:r>
              <a:rPr lang="en-US" sz="6000" b="1" dirty="0" smtClean="0">
                <a:latin typeface="Arial" panose="020B0604020202020204" pitchFamily="34" charset="0"/>
                <a:cs typeface="Arial" panose="020B0604020202020204" pitchFamily="34" charset="0"/>
              </a:rPr>
              <a:t>Cheng</a:t>
            </a:r>
            <a:r>
              <a:rPr lang="en-US" sz="6000" b="1" baseline="30000" dirty="0" smtClean="0">
                <a:latin typeface="Arial" panose="020B0604020202020204" pitchFamily="34" charset="0"/>
                <a:cs typeface="Arial" panose="020B0604020202020204" pitchFamily="34" charset="0"/>
              </a:rPr>
              <a:t>3 </a:t>
            </a:r>
            <a:endParaRPr lang="en-US" sz="6000" b="1" dirty="0">
              <a:latin typeface="Arial" panose="020B0604020202020204" pitchFamily="34" charset="0"/>
              <a:cs typeface="Arial" panose="020B0604020202020204" pitchFamily="34" charset="0"/>
            </a:endParaRPr>
          </a:p>
          <a:p>
            <a:pPr algn="ctr" defTabSz="1219090" fontAlgn="base">
              <a:spcBef>
                <a:spcPts val="1200"/>
              </a:spcBef>
              <a:spcAft>
                <a:spcPts val="600"/>
              </a:spcAft>
            </a:pPr>
            <a:r>
              <a:rPr lang="en-US" sz="4000" b="1" baseline="30000" dirty="0" smtClean="0">
                <a:latin typeface="Arial" panose="020B0604020202020204" pitchFamily="34" charset="0"/>
                <a:cs typeface="Arial" panose="020B0604020202020204" pitchFamily="34" charset="0"/>
              </a:rPr>
              <a:t>1</a:t>
            </a:r>
            <a:r>
              <a:rPr lang="en-US" sz="4000" i="1" dirty="0" smtClean="0">
                <a:latin typeface="Arial" panose="020B0604020202020204" pitchFamily="34" charset="0"/>
                <a:cs typeface="Arial" panose="020B0604020202020204" pitchFamily="34" charset="0"/>
              </a:rPr>
              <a:t>University of Maryland, College Park; </a:t>
            </a:r>
            <a:r>
              <a:rPr lang="en-US" sz="4000" b="1" baseline="30000" dirty="0" smtClean="0">
                <a:latin typeface="Arial" panose="020B0604020202020204" pitchFamily="34" charset="0"/>
                <a:cs typeface="Arial" panose="020B0604020202020204" pitchFamily="34" charset="0"/>
              </a:rPr>
              <a:t>2</a:t>
            </a:r>
            <a:r>
              <a:rPr lang="en-US" sz="4000" i="1" dirty="0" smtClean="0">
                <a:latin typeface="Arial" panose="020B0604020202020204" pitchFamily="34" charset="0"/>
                <a:cs typeface="Arial" panose="020B0604020202020204" pitchFamily="34" charset="0"/>
              </a:rPr>
              <a:t>CDRH/OSEL/DIDSR, </a:t>
            </a:r>
            <a:r>
              <a:rPr lang="en-US" sz="4000" b="1" baseline="30000" dirty="0">
                <a:latin typeface="Arial" panose="020B0604020202020204" pitchFamily="34" charset="0"/>
                <a:cs typeface="Arial" panose="020B0604020202020204" pitchFamily="34" charset="0"/>
              </a:rPr>
              <a:t>3</a:t>
            </a:r>
            <a:r>
              <a:rPr lang="en-US" sz="4000" i="1" dirty="0">
                <a:latin typeface="Arial" panose="020B0604020202020204" pitchFamily="34" charset="0"/>
                <a:cs typeface="Arial" panose="020B0604020202020204" pitchFamily="34" charset="0"/>
              </a:rPr>
              <a:t>CDRH/OSEL/DIDSR</a:t>
            </a:r>
          </a:p>
        </p:txBody>
      </p:sp>
      <p:pic>
        <p:nvPicPr>
          <p:cNvPr id="6" name="Picture 5" descr="cdrh logo.gif"/>
          <p:cNvPicPr>
            <a:picLocks noChangeAspect="1"/>
          </p:cNvPicPr>
          <p:nvPr/>
        </p:nvPicPr>
        <p:blipFill>
          <a:blip r:embed="rId2" cstate="print"/>
          <a:stretch>
            <a:fillRect/>
          </a:stretch>
        </p:blipFill>
        <p:spPr>
          <a:xfrm>
            <a:off x="1447800" y="1178802"/>
            <a:ext cx="2133600" cy="1900348"/>
          </a:xfrm>
          <a:prstGeom prst="rect">
            <a:avLst/>
          </a:prstGeom>
          <a:ln>
            <a:noFill/>
          </a:ln>
        </p:spPr>
      </p:pic>
      <p:sp>
        <p:nvSpPr>
          <p:cNvPr id="8" name="Rectangle 7"/>
          <p:cNvSpPr/>
          <p:nvPr/>
        </p:nvSpPr>
        <p:spPr>
          <a:xfrm>
            <a:off x="0" y="4351769"/>
            <a:ext cx="49377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defPPr>
              <a:defRPr lang="en-US"/>
            </a:defPPr>
            <a:lvl1pPr marL="0" algn="l" defTabSz="4073144" rtl="0" eaLnBrk="1" latinLnBrk="0" hangingPunct="1">
              <a:defRPr sz="8000" kern="1200">
                <a:solidFill>
                  <a:schemeClr val="lt1"/>
                </a:solidFill>
                <a:latin typeface="+mn-lt"/>
                <a:ea typeface="+mn-ea"/>
                <a:cs typeface="+mn-cs"/>
              </a:defRPr>
            </a:lvl1pPr>
            <a:lvl2pPr marL="2036573" algn="l" defTabSz="4073144" rtl="0" eaLnBrk="1" latinLnBrk="0" hangingPunct="1">
              <a:defRPr sz="8000" kern="1200">
                <a:solidFill>
                  <a:schemeClr val="lt1"/>
                </a:solidFill>
                <a:latin typeface="+mn-lt"/>
                <a:ea typeface="+mn-ea"/>
                <a:cs typeface="+mn-cs"/>
              </a:defRPr>
            </a:lvl2pPr>
            <a:lvl3pPr marL="4073144" algn="l" defTabSz="4073144" rtl="0" eaLnBrk="1" latinLnBrk="0" hangingPunct="1">
              <a:defRPr sz="8000" kern="1200">
                <a:solidFill>
                  <a:schemeClr val="lt1"/>
                </a:solidFill>
                <a:latin typeface="+mn-lt"/>
                <a:ea typeface="+mn-ea"/>
                <a:cs typeface="+mn-cs"/>
              </a:defRPr>
            </a:lvl3pPr>
            <a:lvl4pPr marL="6109717" algn="l" defTabSz="4073144" rtl="0" eaLnBrk="1" latinLnBrk="0" hangingPunct="1">
              <a:defRPr sz="8000" kern="1200">
                <a:solidFill>
                  <a:schemeClr val="lt1"/>
                </a:solidFill>
                <a:latin typeface="+mn-lt"/>
                <a:ea typeface="+mn-ea"/>
                <a:cs typeface="+mn-cs"/>
              </a:defRPr>
            </a:lvl4pPr>
            <a:lvl5pPr marL="8146290" algn="l" defTabSz="4073144" rtl="0" eaLnBrk="1" latinLnBrk="0" hangingPunct="1">
              <a:defRPr sz="8000" kern="1200">
                <a:solidFill>
                  <a:schemeClr val="lt1"/>
                </a:solidFill>
                <a:latin typeface="+mn-lt"/>
                <a:ea typeface="+mn-ea"/>
                <a:cs typeface="+mn-cs"/>
              </a:defRPr>
            </a:lvl5pPr>
            <a:lvl6pPr marL="10182863" algn="l" defTabSz="4073144" rtl="0" eaLnBrk="1" latinLnBrk="0" hangingPunct="1">
              <a:defRPr sz="8000" kern="1200">
                <a:solidFill>
                  <a:schemeClr val="lt1"/>
                </a:solidFill>
                <a:latin typeface="+mn-lt"/>
                <a:ea typeface="+mn-ea"/>
                <a:cs typeface="+mn-cs"/>
              </a:defRPr>
            </a:lvl6pPr>
            <a:lvl7pPr marL="12219434" algn="l" defTabSz="4073144" rtl="0" eaLnBrk="1" latinLnBrk="0" hangingPunct="1">
              <a:defRPr sz="8000" kern="1200">
                <a:solidFill>
                  <a:schemeClr val="lt1"/>
                </a:solidFill>
                <a:latin typeface="+mn-lt"/>
                <a:ea typeface="+mn-ea"/>
                <a:cs typeface="+mn-cs"/>
              </a:defRPr>
            </a:lvl7pPr>
            <a:lvl8pPr marL="14256007" algn="l" defTabSz="4073144" rtl="0" eaLnBrk="1" latinLnBrk="0" hangingPunct="1">
              <a:defRPr sz="8000" kern="1200">
                <a:solidFill>
                  <a:schemeClr val="lt1"/>
                </a:solidFill>
                <a:latin typeface="+mn-lt"/>
                <a:ea typeface="+mn-ea"/>
                <a:cs typeface="+mn-cs"/>
              </a:defRPr>
            </a:lvl8pPr>
            <a:lvl9pPr marL="16292579" algn="l" defTabSz="4073144" rtl="0" eaLnBrk="1" latinLnBrk="0" hangingPunct="1">
              <a:defRPr sz="8000" kern="1200">
                <a:solidFill>
                  <a:schemeClr val="lt1"/>
                </a:solidFill>
                <a:latin typeface="+mn-lt"/>
                <a:ea typeface="+mn-ea"/>
                <a:cs typeface="+mn-cs"/>
              </a:defRPr>
            </a:lvl9pPr>
          </a:lstStyle>
          <a:p>
            <a:pPr algn="ctr"/>
            <a:endParaRPr lang="en-US">
              <a:solidFill>
                <a:srgbClr val="0070C0"/>
              </a:solidFill>
            </a:endParaRPr>
          </a:p>
        </p:txBody>
      </p:sp>
      <p:sp>
        <p:nvSpPr>
          <p:cNvPr id="9" name="TextBox 8"/>
          <p:cNvSpPr txBox="1"/>
          <p:nvPr/>
        </p:nvSpPr>
        <p:spPr>
          <a:xfrm>
            <a:off x="1828800" y="12063868"/>
            <a:ext cx="10972800" cy="721677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In </a:t>
            </a:r>
            <a:r>
              <a:rPr lang="en-US" sz="4000" b="0" dirty="0">
                <a:latin typeface="Arial" pitchFamily="34" charset="0"/>
                <a:cs typeface="Arial" pitchFamily="34" charset="0"/>
              </a:rPr>
              <a:t>this study, a software program, the Image Viewer Integrity </a:t>
            </a:r>
            <a:r>
              <a:rPr lang="en-US" sz="4000" b="0" dirty="0" smtClean="0">
                <a:latin typeface="Arial" pitchFamily="34" charset="0"/>
                <a:cs typeface="Arial" pitchFamily="34" charset="0"/>
              </a:rPr>
              <a:t>Evaluation System (IVIES), was developed </a:t>
            </a:r>
            <a:r>
              <a:rPr lang="en-US" sz="4000" b="0" dirty="0">
                <a:latin typeface="Arial" pitchFamily="34" charset="0"/>
                <a:cs typeface="Arial" pitchFamily="34" charset="0"/>
              </a:rPr>
              <a:t>to compare two image viewers on the pixel level and report </a:t>
            </a:r>
            <a:r>
              <a:rPr lang="en-US" sz="4000" b="0" dirty="0" smtClean="0">
                <a:latin typeface="Arial" pitchFamily="34" charset="0"/>
                <a:cs typeface="Arial" pitchFamily="34" charset="0"/>
              </a:rPr>
              <a:t>any measured color differences. </a:t>
            </a:r>
            <a:r>
              <a:rPr lang="en-US" sz="4000" b="0" dirty="0">
                <a:latin typeface="Arial" pitchFamily="34" charset="0"/>
                <a:cs typeface="Arial" pitchFamily="34" charset="0"/>
              </a:rPr>
              <a:t>Four freely available image viewers were inspected with the test method. The results show that some of the viewers rendered the whole slide images differently compared with the factory image viewer, especially when the </a:t>
            </a:r>
            <a:r>
              <a:rPr lang="en-US" sz="4000" b="0" dirty="0" smtClean="0">
                <a:latin typeface="Arial" pitchFamily="34" charset="0"/>
                <a:cs typeface="Arial" pitchFamily="34" charset="0"/>
              </a:rPr>
              <a:t>CIELAB </a:t>
            </a:r>
            <a:r>
              <a:rPr lang="en-US" sz="4000" b="0" dirty="0">
                <a:latin typeface="Arial" pitchFamily="34" charset="0"/>
                <a:cs typeface="Arial" pitchFamily="34" charset="0"/>
              </a:rPr>
              <a:t>color profile was in use.</a:t>
            </a:r>
            <a:endParaRPr lang="en-US" sz="3600" b="0" dirty="0">
              <a:latin typeface="Arial" panose="020B0604020202020204" pitchFamily="34" charset="0"/>
              <a:cs typeface="Arial" panose="020B0604020202020204" pitchFamily="34" charset="0"/>
            </a:endParaRPr>
          </a:p>
        </p:txBody>
      </p:sp>
      <p:sp>
        <p:nvSpPr>
          <p:cNvPr id="10" name="Text Box 34"/>
          <p:cNvSpPr txBox="1">
            <a:spLocks noChangeArrowheads="1"/>
          </p:cNvSpPr>
          <p:nvPr/>
        </p:nvSpPr>
        <p:spPr bwMode="auto">
          <a:xfrm>
            <a:off x="1828800" y="10972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a:effectLst/>
              </a:rPr>
              <a:t>ABSTRACT</a:t>
            </a:r>
            <a:endParaRPr lang="en-US" sz="4400" dirty="0">
              <a:effectLst/>
            </a:endParaRPr>
          </a:p>
        </p:txBody>
      </p:sp>
      <p:sp>
        <p:nvSpPr>
          <p:cNvPr id="11" name="Rectangle 10"/>
          <p:cNvSpPr/>
          <p:nvPr/>
        </p:nvSpPr>
        <p:spPr>
          <a:xfrm>
            <a:off x="1828800" y="11880988"/>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8" name="Picture 4" descr="Monogram-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48600" y="1106840"/>
            <a:ext cx="1695988" cy="204427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6000" y="5918678"/>
            <a:ext cx="22860000" cy="6882922"/>
          </a:xfrm>
          <a:prstGeom prst="rect">
            <a:avLst/>
          </a:prstGeom>
          <a:ln>
            <a:noFill/>
          </a:ln>
        </p:spPr>
      </p:pic>
      <p:sp>
        <p:nvSpPr>
          <p:cNvPr id="18" name="Text Box 34"/>
          <p:cNvSpPr txBox="1">
            <a:spLocks noChangeArrowheads="1"/>
          </p:cNvSpPr>
          <p:nvPr/>
        </p:nvSpPr>
        <p:spPr bwMode="auto">
          <a:xfrm>
            <a:off x="15544800" y="4572000"/>
            <a:ext cx="19202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METHODS</a:t>
            </a:r>
            <a:endParaRPr lang="en-US" sz="4000" dirty="0">
              <a:effectLst/>
            </a:endParaRPr>
          </a:p>
        </p:txBody>
      </p:sp>
      <p:sp>
        <p:nvSpPr>
          <p:cNvPr id="19" name="Rectangle 18"/>
          <p:cNvSpPr/>
          <p:nvPr/>
        </p:nvSpPr>
        <p:spPr>
          <a:xfrm>
            <a:off x="15544800" y="5486400"/>
            <a:ext cx="192024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22" name="TextBox 21"/>
          <p:cNvSpPr txBox="1"/>
          <p:nvPr/>
        </p:nvSpPr>
        <p:spPr>
          <a:xfrm>
            <a:off x="1828800" y="312724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anose="020B0604020202020204" pitchFamily="34" charset="0"/>
                <a:cs typeface="Arial" panose="020B0604020202020204" pitchFamily="34" charset="0"/>
              </a:rPr>
              <a:t>We are presented with four viewers: Automated Slide Analysis Platform (ASAP), </a:t>
            </a:r>
            <a:r>
              <a:rPr lang="en-US" sz="4000" b="0" dirty="0" err="1" smtClean="0">
                <a:latin typeface="Arial" panose="020B0604020202020204" pitchFamily="34" charset="0"/>
                <a:cs typeface="Arial" panose="020B0604020202020204" pitchFamily="34" charset="0"/>
              </a:rPr>
              <a:t>NanoZoomer</a:t>
            </a:r>
            <a:r>
              <a:rPr lang="en-US" sz="4000" b="0" dirty="0" smtClean="0">
                <a:latin typeface="Arial" panose="020B0604020202020204" pitchFamily="34" charset="0"/>
                <a:cs typeface="Arial" panose="020B0604020202020204" pitchFamily="34" charset="0"/>
              </a:rPr>
              <a:t> Digital Pathology (NDP.view2), </a:t>
            </a:r>
            <a:r>
              <a:rPr lang="en-US" sz="4000" b="0" dirty="0" err="1" smtClean="0">
                <a:latin typeface="Arial" panose="020B0604020202020204" pitchFamily="34" charset="0"/>
                <a:cs typeface="Arial" panose="020B0604020202020204" pitchFamily="34" charset="0"/>
              </a:rPr>
              <a:t>QuPath</a:t>
            </a:r>
            <a:r>
              <a:rPr lang="en-US" sz="4000" b="0" dirty="0" smtClean="0">
                <a:latin typeface="Arial" panose="020B0604020202020204" pitchFamily="34" charset="0"/>
                <a:cs typeface="Arial" panose="020B0604020202020204" pitchFamily="34" charset="0"/>
              </a:rPr>
              <a:t>, and </a:t>
            </a:r>
            <a:r>
              <a:rPr lang="en-US" sz="4000" b="0" dirty="0" err="1" smtClean="0">
                <a:latin typeface="Arial" panose="020B0604020202020204" pitchFamily="34" charset="0"/>
                <a:cs typeface="Arial" panose="020B0604020202020204" pitchFamily="34" charset="0"/>
              </a:rPr>
              <a:t>Sedeen</a:t>
            </a:r>
            <a:r>
              <a:rPr lang="en-US" sz="4000" b="0" dirty="0" smtClean="0">
                <a:latin typeface="Arial" panose="020B0604020202020204" pitchFamily="34" charset="0"/>
                <a:cs typeface="Arial" panose="020B0604020202020204" pitchFamily="34" charset="0"/>
              </a:rPr>
              <a:t>. Do the </a:t>
            </a:r>
            <a:r>
              <a:rPr lang="en-US" sz="4000" b="0" dirty="0">
                <a:latin typeface="Arial" panose="020B0604020202020204" pitchFamily="34" charset="0"/>
                <a:cs typeface="Arial" panose="020B0604020202020204" pitchFamily="34" charset="0"/>
              </a:rPr>
              <a:t>different viewers generate identical images for the same WSI file?</a:t>
            </a:r>
          </a:p>
        </p:txBody>
      </p:sp>
      <p:sp>
        <p:nvSpPr>
          <p:cNvPr id="23" name="Text Box 34"/>
          <p:cNvSpPr txBox="1">
            <a:spLocks noChangeArrowheads="1"/>
          </p:cNvSpPr>
          <p:nvPr/>
        </p:nvSpPr>
        <p:spPr bwMode="auto">
          <a:xfrm>
            <a:off x="1828800" y="301752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RESEARCH QUESTION</a:t>
            </a:r>
            <a:endParaRPr lang="en-US" sz="4000" dirty="0">
              <a:effectLst/>
            </a:endParaRPr>
          </a:p>
        </p:txBody>
      </p:sp>
      <p:sp>
        <p:nvSpPr>
          <p:cNvPr id="24" name="Rectangle 23"/>
          <p:cNvSpPr/>
          <p:nvPr/>
        </p:nvSpPr>
        <p:spPr>
          <a:xfrm>
            <a:off x="1828800" y="310896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38" name="Text Box 34"/>
          <p:cNvSpPr txBox="1">
            <a:spLocks noChangeArrowheads="1"/>
          </p:cNvSpPr>
          <p:nvPr/>
        </p:nvSpPr>
        <p:spPr bwMode="auto">
          <a:xfrm>
            <a:off x="15544800" y="20116800"/>
            <a:ext cx="31089599"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RESULTS</a:t>
            </a:r>
            <a:endParaRPr lang="en-US" sz="4400" dirty="0">
              <a:effectLst/>
            </a:endParaRPr>
          </a:p>
        </p:txBody>
      </p:sp>
      <p:sp>
        <p:nvSpPr>
          <p:cNvPr id="39" name="Rectangle 38"/>
          <p:cNvSpPr/>
          <p:nvPr/>
        </p:nvSpPr>
        <p:spPr>
          <a:xfrm>
            <a:off x="15544800" y="21031200"/>
            <a:ext cx="310896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3" name="TextBox 42"/>
          <p:cNvSpPr txBox="1"/>
          <p:nvPr/>
        </p:nvSpPr>
        <p:spPr>
          <a:xfrm>
            <a:off x="37490400" y="5669280"/>
            <a:ext cx="10972800" cy="6601220"/>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ASAP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NDP.view2 and </a:t>
            </a:r>
            <a:r>
              <a:rPr lang="en-US" sz="4000" b="0" dirty="0" err="1" smtClean="0">
                <a:latin typeface="Arial" pitchFamily="34" charset="0"/>
                <a:cs typeface="Arial" pitchFamily="34" charset="0"/>
              </a:rPr>
              <a:t>Sedeen</a:t>
            </a:r>
            <a:r>
              <a:rPr lang="en-US" sz="4000" b="0" dirty="0" smtClean="0">
                <a:latin typeface="Arial" pitchFamily="34" charset="0"/>
                <a:cs typeface="Arial" pitchFamily="34" charset="0"/>
              </a:rPr>
              <a:t> are close in color</a:t>
            </a:r>
          </a:p>
          <a:p>
            <a:pPr marL="571500" indent="-571500" algn="just">
              <a:buFont typeface="Arial" panose="020B0604020202020204" pitchFamily="34" charset="0"/>
              <a:buChar char="•"/>
            </a:pPr>
            <a:r>
              <a:rPr lang="en-US" sz="4000" b="0" dirty="0" smtClean="0">
                <a:latin typeface="Arial" pitchFamily="34" charset="0"/>
                <a:cs typeface="Arial" pitchFamily="34" charset="0"/>
              </a:rPr>
              <a:t>Color differences are quite large between other combinations (e.g. NDP.view2 and </a:t>
            </a:r>
            <a:r>
              <a:rPr lang="en-US" sz="4000" b="0" dirty="0" err="1" smtClean="0">
                <a:latin typeface="Arial" pitchFamily="34" charset="0"/>
                <a:cs typeface="Arial" pitchFamily="34" charset="0"/>
              </a:rPr>
              <a:t>QuPath</a:t>
            </a:r>
            <a:r>
              <a:rPr lang="en-US" sz="4000" b="0" dirty="0" smtClean="0">
                <a:latin typeface="Arial" pitchFamily="34" charset="0"/>
                <a:cs typeface="Arial" pitchFamily="34" charset="0"/>
              </a:rPr>
              <a:t>)</a:t>
            </a:r>
          </a:p>
          <a:p>
            <a:pPr marL="571500" indent="-571500" algn="just">
              <a:buFont typeface="Arial" panose="020B0604020202020204" pitchFamily="34" charset="0"/>
              <a:buChar char="•"/>
            </a:pPr>
            <a:r>
              <a:rPr lang="en-US" sz="4000" b="0" dirty="0" smtClean="0">
                <a:latin typeface="Arial" pitchFamily="34" charset="0"/>
                <a:cs typeface="Arial" pitchFamily="34" charset="0"/>
              </a:rPr>
              <a:t>Compression artifacts are prominent when comparing certain pairs of </a:t>
            </a:r>
            <a:r>
              <a:rPr lang="en-US" sz="4000" b="0" dirty="0" smtClean="0">
                <a:latin typeface="Arial" pitchFamily="34" charset="0"/>
                <a:cs typeface="Arial" pitchFamily="34" charset="0"/>
              </a:rPr>
              <a:t>viewers</a:t>
            </a:r>
            <a:r>
              <a:rPr lang="en-US" sz="4000" b="0" dirty="0" smtClean="0">
                <a:latin typeface="Arial" pitchFamily="34" charset="0"/>
                <a:cs typeface="Arial" pitchFamily="34" charset="0"/>
              </a:rPr>
              <a:t>. They are most noticeable on viewers that are close in color, because they produce a dark </a:t>
            </a:r>
            <a:r>
              <a:rPr lang="en-US" sz="4000" b="0" dirty="0" err="1" smtClean="0">
                <a:latin typeface="Arial" pitchFamily="34" charset="0"/>
                <a:cs typeface="Arial" pitchFamily="34" charset="0"/>
              </a:rPr>
              <a:t>heatmap</a:t>
            </a:r>
            <a:r>
              <a:rPr lang="en-US" sz="4000" b="0" dirty="0" smtClean="0">
                <a:latin typeface="Arial" pitchFamily="34" charset="0"/>
                <a:cs typeface="Arial" pitchFamily="34" charset="0"/>
              </a:rPr>
              <a:t>.</a:t>
            </a:r>
            <a:endParaRPr lang="en-US" sz="3600" b="0" dirty="0">
              <a:latin typeface="Arial" panose="020B0604020202020204" pitchFamily="34" charset="0"/>
              <a:cs typeface="Arial" panose="020B0604020202020204" pitchFamily="34" charset="0"/>
            </a:endParaRPr>
          </a:p>
        </p:txBody>
      </p:sp>
      <p:sp>
        <p:nvSpPr>
          <p:cNvPr id="44" name="Text Box 34"/>
          <p:cNvSpPr txBox="1">
            <a:spLocks noChangeArrowheads="1"/>
          </p:cNvSpPr>
          <p:nvPr/>
        </p:nvSpPr>
        <p:spPr bwMode="auto">
          <a:xfrm>
            <a:off x="374904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FINDINGS</a:t>
            </a:r>
            <a:endParaRPr lang="en-US" sz="4000" dirty="0">
              <a:effectLst/>
            </a:endParaRPr>
          </a:p>
        </p:txBody>
      </p:sp>
      <p:sp>
        <p:nvSpPr>
          <p:cNvPr id="45" name="Rectangle 44"/>
          <p:cNvSpPr/>
          <p:nvPr/>
        </p:nvSpPr>
        <p:spPr>
          <a:xfrm>
            <a:off x="374904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49" name="TextBox 48"/>
          <p:cNvSpPr txBox="1"/>
          <p:nvPr/>
        </p:nvSpPr>
        <p:spPr>
          <a:xfrm>
            <a:off x="37490400" y="16963127"/>
            <a:ext cx="10972800" cy="4077452"/>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anose="020B0604020202020204" pitchFamily="34" charset="0"/>
                <a:cs typeface="Arial" panose="020B0604020202020204" pitchFamily="34" charset="0"/>
              </a:rPr>
              <a:t>This study was supported by </a:t>
            </a:r>
            <a:r>
              <a:rPr lang="en-US" sz="4000" b="0" dirty="0" smtClean="0">
                <a:latin typeface="Arial" panose="020B0604020202020204" pitchFamily="34" charset="0"/>
                <a:cs typeface="Arial" panose="020B0604020202020204" pitchFamily="34" charset="0"/>
              </a:rPr>
              <a:t>ORISE</a:t>
            </a:r>
            <a:r>
              <a:rPr lang="en-US" sz="4000" b="0" dirty="0">
                <a:latin typeface="Arial" panose="020B0604020202020204" pitchFamily="34" charset="0"/>
                <a:cs typeface="Arial" panose="020B0604020202020204" pitchFamily="34" charset="0"/>
              </a:rPr>
              <a:t>. The mention of commercial products herein is not to be construed as either an actual or implied endorsement of such products by the Department of Health and Human Services.</a:t>
            </a:r>
          </a:p>
          <a:p>
            <a:pPr algn="just"/>
            <a:endParaRPr lang="en-US" sz="3600" b="0" dirty="0">
              <a:latin typeface="Arial" panose="020B0604020202020204" pitchFamily="34" charset="0"/>
              <a:cs typeface="Arial" panose="020B0604020202020204" pitchFamily="34" charset="0"/>
            </a:endParaRPr>
          </a:p>
        </p:txBody>
      </p:sp>
      <p:sp>
        <p:nvSpPr>
          <p:cNvPr id="50" name="Text Box 34"/>
          <p:cNvSpPr txBox="1">
            <a:spLocks noChangeArrowheads="1"/>
          </p:cNvSpPr>
          <p:nvPr/>
        </p:nvSpPr>
        <p:spPr bwMode="auto">
          <a:xfrm>
            <a:off x="37490400" y="158658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ACKNOWLEDGEMENTS</a:t>
            </a:r>
            <a:endParaRPr lang="en-US" sz="4000" dirty="0">
              <a:effectLst/>
            </a:endParaRPr>
          </a:p>
        </p:txBody>
      </p:sp>
      <p:sp>
        <p:nvSpPr>
          <p:cNvPr id="51" name="Rectangle 50"/>
          <p:cNvSpPr/>
          <p:nvPr/>
        </p:nvSpPr>
        <p:spPr>
          <a:xfrm>
            <a:off x="37490400" y="167802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2" name="TextBox 51"/>
          <p:cNvSpPr txBox="1"/>
          <p:nvPr/>
        </p:nvSpPr>
        <p:spPr>
          <a:xfrm>
            <a:off x="1828800" y="5669280"/>
            <a:ext cx="10972800" cy="4139007"/>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We need to be able demonstrate substantial equivalence between third-party (subject) whole slide imaging (WSI) viewer software and a predicate viewer through a defined test method that examines color differences between the images that each viewer displays.</a:t>
            </a:r>
            <a:endParaRPr lang="en-US" sz="3600" b="0" dirty="0">
              <a:latin typeface="Arial" panose="020B0604020202020204" pitchFamily="34" charset="0"/>
              <a:cs typeface="Arial" panose="020B0604020202020204" pitchFamily="34" charset="0"/>
            </a:endParaRPr>
          </a:p>
        </p:txBody>
      </p:sp>
      <p:sp>
        <p:nvSpPr>
          <p:cNvPr id="53" name="Text Box 34"/>
          <p:cNvSpPr txBox="1">
            <a:spLocks noChangeArrowheads="1"/>
          </p:cNvSpPr>
          <p:nvPr/>
        </p:nvSpPr>
        <p:spPr bwMode="auto">
          <a:xfrm>
            <a:off x="1828800" y="45720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REGULATORY RELEVANCE</a:t>
            </a:r>
            <a:endParaRPr lang="en-US" sz="4000" dirty="0">
              <a:effectLst/>
            </a:endParaRPr>
          </a:p>
        </p:txBody>
      </p:sp>
      <p:sp>
        <p:nvSpPr>
          <p:cNvPr id="54" name="Rectangle 53"/>
          <p:cNvSpPr/>
          <p:nvPr/>
        </p:nvSpPr>
        <p:spPr>
          <a:xfrm>
            <a:off x="1828800" y="54864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5" name="TextBox 54"/>
          <p:cNvSpPr txBox="1"/>
          <p:nvPr/>
        </p:nvSpPr>
        <p:spPr>
          <a:xfrm>
            <a:off x="1828800" y="21214080"/>
            <a:ext cx="10972800" cy="8447879"/>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a:latin typeface="Arial" pitchFamily="34" charset="0"/>
                <a:cs typeface="Arial" pitchFamily="34" charset="0"/>
              </a:rPr>
              <a:t>A </a:t>
            </a:r>
            <a:r>
              <a:rPr lang="en-US" sz="4000" b="0" dirty="0" smtClean="0">
                <a:latin typeface="Arial" pitchFamily="34" charset="0"/>
                <a:cs typeface="Arial" pitchFamily="34" charset="0"/>
              </a:rPr>
              <a:t>WSI </a:t>
            </a:r>
            <a:r>
              <a:rPr lang="en-US" sz="4000" b="0" dirty="0">
                <a:latin typeface="Arial" pitchFamily="34" charset="0"/>
                <a:cs typeface="Arial" pitchFamily="34" charset="0"/>
              </a:rPr>
              <a:t>system used in digital pathology consists of the scanner, image viewer, and </a:t>
            </a:r>
            <a:r>
              <a:rPr lang="en-US" sz="4000" b="0" dirty="0" smtClean="0">
                <a:latin typeface="Arial" pitchFamily="34" charset="0"/>
                <a:cs typeface="Arial" pitchFamily="34" charset="0"/>
              </a:rPr>
              <a:t>display components. Recently, some</a:t>
            </a:r>
            <a:r>
              <a:rPr lang="en-US" sz="4000" b="0" dirty="0">
                <a:latin typeface="Arial" pitchFamily="34" charset="0"/>
                <a:cs typeface="Arial" pitchFamily="34" charset="0"/>
              </a:rPr>
              <a:t> independent image viewers were submitted by third-party companies to replace the factory image viewer component used in the predicate device. To demonstrate substantial equivalence between the former and the latter, sponsors were expected to provide bench testing data for review. However, the sponsors frequently did not test their image viewers adequately for image quality.</a:t>
            </a:r>
            <a:endParaRPr lang="en-US" sz="3600" b="0" dirty="0">
              <a:latin typeface="Arial" panose="020B0604020202020204" pitchFamily="34" charset="0"/>
              <a:cs typeface="Arial" panose="020B0604020202020204" pitchFamily="34" charset="0"/>
            </a:endParaRPr>
          </a:p>
        </p:txBody>
      </p:sp>
      <p:sp>
        <p:nvSpPr>
          <p:cNvPr id="56" name="Text Box 34"/>
          <p:cNvSpPr txBox="1">
            <a:spLocks noChangeArrowheads="1"/>
          </p:cNvSpPr>
          <p:nvPr/>
        </p:nvSpPr>
        <p:spPr bwMode="auto">
          <a:xfrm>
            <a:off x="1828800" y="20116800"/>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BACKGROUND</a:t>
            </a:r>
            <a:endParaRPr lang="en-US" sz="4400" dirty="0">
              <a:effectLst/>
            </a:endParaRPr>
          </a:p>
        </p:txBody>
      </p:sp>
      <p:sp>
        <p:nvSpPr>
          <p:cNvPr id="57" name="Rectangle 56"/>
          <p:cNvSpPr/>
          <p:nvPr/>
        </p:nvSpPr>
        <p:spPr>
          <a:xfrm>
            <a:off x="1828800" y="21031200"/>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sp>
        <p:nvSpPr>
          <p:cNvPr id="58" name="Text Box 34"/>
          <p:cNvSpPr txBox="1">
            <a:spLocks noChangeArrowheads="1"/>
          </p:cNvSpPr>
          <p:nvPr/>
        </p:nvSpPr>
        <p:spPr bwMode="auto">
          <a:xfrm>
            <a:off x="402336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Sedeen</a:t>
            </a:r>
            <a:endParaRPr lang="en-US" sz="4000" b="0" dirty="0">
              <a:effectLst/>
            </a:endParaRPr>
          </a:p>
        </p:txBody>
      </p:sp>
      <p:pic>
        <p:nvPicPr>
          <p:cNvPr id="4" name="Picture 3"/>
          <p:cNvPicPr>
            <a:picLocks noChangeAspect="1"/>
          </p:cNvPicPr>
          <p:nvPr/>
        </p:nvPicPr>
        <p:blipFill rotWithShape="1">
          <a:blip r:embed="rId5" cstate="print">
            <a:extLst>
              <a:ext uri="{28A0092B-C50C-407E-A947-70E740481C1C}">
                <a14:useLocalDpi xmlns:a14="http://schemas.microsoft.com/office/drawing/2010/main" val="0"/>
              </a:ext>
            </a:extLst>
          </a:blip>
          <a:srcRect l="12328" t="6855" r="8901" b="10700"/>
          <a:stretch/>
        </p:blipFill>
        <p:spPr>
          <a:xfrm>
            <a:off x="37490400" y="21770236"/>
            <a:ext cx="10972800" cy="5661764"/>
          </a:xfrm>
          <a:prstGeom prst="rect">
            <a:avLst/>
          </a:prstGeom>
        </p:spPr>
      </p:pic>
      <p:sp>
        <p:nvSpPr>
          <p:cNvPr id="59" name="Text Box 34"/>
          <p:cNvSpPr txBox="1">
            <a:spLocks noChangeArrowheads="1"/>
          </p:cNvSpPr>
          <p:nvPr/>
        </p:nvSpPr>
        <p:spPr bwMode="auto">
          <a:xfrm>
            <a:off x="283464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err="1" smtClean="0">
                <a:effectLst/>
              </a:rPr>
              <a:t>QuPath</a:t>
            </a:r>
            <a:endParaRPr lang="en-US" sz="4000" b="0" dirty="0">
              <a:effectLst/>
            </a:endParaRPr>
          </a:p>
        </p:txBody>
      </p:sp>
      <p:pic>
        <p:nvPicPr>
          <p:cNvPr id="1027" name="Picture 3" descr="C:\Users\Qi Gong\Desktop\Sam\WSI_viewer_evaluation-master\Results\NDPI-QP-NDP\dE-heatmap.png"/>
          <p:cNvPicPr>
            <a:picLocks noChangeAspect="1" noChangeArrowheads="1"/>
          </p:cNvPicPr>
          <p:nvPr/>
        </p:nvPicPr>
        <p:blipFill rotWithShape="1">
          <a:blip r:embed="rId6">
            <a:extLst>
              <a:ext uri="{28A0092B-C50C-407E-A947-70E740481C1C}">
                <a14:useLocalDpi xmlns:a14="http://schemas.microsoft.com/office/drawing/2010/main" val="0"/>
              </a:ext>
            </a:extLst>
          </a:blip>
          <a:srcRect l="12423" t="7504" r="9288" b="11002"/>
          <a:stretch/>
        </p:blipFill>
        <p:spPr bwMode="auto">
          <a:xfrm>
            <a:off x="13716000" y="29351009"/>
            <a:ext cx="10972800" cy="5396191"/>
          </a:xfrm>
          <a:prstGeom prst="rect">
            <a:avLst/>
          </a:prstGeom>
          <a:noFill/>
          <a:extLst>
            <a:ext uri="{909E8E84-426E-40DD-AFC4-6F175D3DCCD1}">
              <a14:hiddenFill xmlns:a14="http://schemas.microsoft.com/office/drawing/2010/main">
                <a:solidFill>
                  <a:srgbClr val="FFFFFF"/>
                </a:solidFill>
              </a14:hiddenFill>
            </a:ext>
          </a:extLst>
        </p:spPr>
      </p:pic>
      <p:sp>
        <p:nvSpPr>
          <p:cNvPr id="60" name="Text Box 34"/>
          <p:cNvSpPr txBox="1">
            <a:spLocks noChangeArrowheads="1"/>
          </p:cNvSpPr>
          <p:nvPr/>
        </p:nvSpPr>
        <p:spPr bwMode="auto">
          <a:xfrm>
            <a:off x="164592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QuPath</a:t>
            </a:r>
            <a:endParaRPr lang="en-US" sz="4000" b="0" dirty="0">
              <a:effectLst/>
            </a:endParaRPr>
          </a:p>
        </p:txBody>
      </p:sp>
      <p:pic>
        <p:nvPicPr>
          <p:cNvPr id="7" name="Picture 4" descr="C:\Users\Qi Gong\Desktop\Sam\WSI_viewer_evaluation-master\Results\NDPI-Sedeen-NDP\dE-heatmap.png"/>
          <p:cNvPicPr>
            <a:picLocks noChangeAspect="1" noChangeArrowheads="1"/>
          </p:cNvPicPr>
          <p:nvPr/>
        </p:nvPicPr>
        <p:blipFill rotWithShape="1">
          <a:blip r:embed="rId7">
            <a:extLst>
              <a:ext uri="{28A0092B-C50C-407E-A947-70E740481C1C}">
                <a14:useLocalDpi xmlns:a14="http://schemas.microsoft.com/office/drawing/2010/main" val="0"/>
              </a:ext>
            </a:extLst>
          </a:blip>
          <a:srcRect l="12355" t="5914" r="8988" b="10576"/>
          <a:stretch/>
        </p:blipFill>
        <p:spPr bwMode="auto">
          <a:xfrm>
            <a:off x="25603200" y="29987166"/>
            <a:ext cx="10972800" cy="4760034"/>
          </a:xfrm>
          <a:prstGeom prst="rect">
            <a:avLst/>
          </a:prstGeom>
          <a:noFill/>
          <a:extLst>
            <a:ext uri="{909E8E84-426E-40DD-AFC4-6F175D3DCCD1}">
              <a14:hiddenFill xmlns:a14="http://schemas.microsoft.com/office/drawing/2010/main">
                <a:solidFill>
                  <a:srgbClr val="FFFFFF"/>
                </a:solidFill>
              </a14:hiddenFill>
            </a:ext>
          </a:extLst>
        </p:spPr>
      </p:pic>
      <p:sp>
        <p:nvSpPr>
          <p:cNvPr id="61" name="Text Box 34"/>
          <p:cNvSpPr txBox="1">
            <a:spLocks noChangeArrowheads="1"/>
          </p:cNvSpPr>
          <p:nvPr/>
        </p:nvSpPr>
        <p:spPr bwMode="auto">
          <a:xfrm>
            <a:off x="283464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NDP.view2 vs </a:t>
            </a:r>
            <a:r>
              <a:rPr lang="en-US" sz="4000" b="0" dirty="0" err="1" smtClean="0">
                <a:effectLst/>
              </a:rPr>
              <a:t>Sedeen</a:t>
            </a:r>
            <a:endParaRPr lang="en-US" sz="4000" b="0" dirty="0">
              <a:effectLst/>
            </a:endParaRPr>
          </a:p>
        </p:txBody>
      </p:sp>
      <p:pic>
        <p:nvPicPr>
          <p:cNvPr id="1029" name="Picture 5" descr="C:\Users\Qi Gong\Desktop\Sam\WSI_viewer_evaluation-master\Results\NDPI-QP-ASAP\dE-heatmap.png"/>
          <p:cNvPicPr>
            <a:picLocks noChangeAspect="1" noChangeArrowheads="1"/>
          </p:cNvPicPr>
          <p:nvPr/>
        </p:nvPicPr>
        <p:blipFill rotWithShape="1">
          <a:blip r:embed="rId8">
            <a:extLst>
              <a:ext uri="{28A0092B-C50C-407E-A947-70E740481C1C}">
                <a14:useLocalDpi xmlns:a14="http://schemas.microsoft.com/office/drawing/2010/main" val="0"/>
              </a:ext>
            </a:extLst>
          </a:blip>
          <a:srcRect l="12430" t="6089" r="9189" b="10987"/>
          <a:stretch/>
        </p:blipFill>
        <p:spPr bwMode="auto">
          <a:xfrm>
            <a:off x="25603200" y="21664700"/>
            <a:ext cx="10972800" cy="5767300"/>
          </a:xfrm>
          <a:prstGeom prst="rect">
            <a:avLst/>
          </a:prstGeom>
          <a:noFill/>
          <a:extLst>
            <a:ext uri="{909E8E84-426E-40DD-AFC4-6F175D3DCCD1}">
              <a14:hiddenFill xmlns:a14="http://schemas.microsoft.com/office/drawing/2010/main">
                <a:solidFill>
                  <a:srgbClr val="FFFFFF"/>
                </a:solidFill>
              </a14:hiddenFill>
            </a:ext>
          </a:extLst>
        </p:spPr>
      </p:pic>
      <p:sp>
        <p:nvSpPr>
          <p:cNvPr id="62" name="TextBox 61"/>
          <p:cNvSpPr txBox="1"/>
          <p:nvPr/>
        </p:nvSpPr>
        <p:spPr>
          <a:xfrm>
            <a:off x="13716000" y="12801600"/>
            <a:ext cx="22860000" cy="5370113"/>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marL="571500" indent="-571500" algn="just">
              <a:buFont typeface="Arial" panose="020B0604020202020204" pitchFamily="34" charset="0"/>
              <a:buChar char="•"/>
            </a:pPr>
            <a:r>
              <a:rPr lang="en-US" sz="4000" b="0" dirty="0" smtClean="0">
                <a:latin typeface="Arial" pitchFamily="34" charset="0"/>
                <a:cs typeface="Arial" pitchFamily="34" charset="0"/>
              </a:rPr>
              <a:t>Driver: </a:t>
            </a:r>
            <a:r>
              <a:rPr lang="en-US" sz="4000" b="0" dirty="0">
                <a:latin typeface="Arial" pitchFamily="34" charset="0"/>
                <a:cs typeface="Arial" pitchFamily="34" charset="0"/>
              </a:rPr>
              <a:t>controls the entire program</a:t>
            </a:r>
          </a:p>
          <a:p>
            <a:pPr marL="571500" indent="-571500" algn="just">
              <a:buFont typeface="Arial" panose="020B0604020202020204" pitchFamily="34" charset="0"/>
              <a:buChar char="•"/>
            </a:pPr>
            <a:r>
              <a:rPr lang="en-US" sz="4000" b="0" dirty="0" err="1">
                <a:latin typeface="Arial" pitchFamily="34" charset="0"/>
                <a:cs typeface="Arial" pitchFamily="34" charset="0"/>
              </a:rPr>
              <a:t>AutoHotKey</a:t>
            </a:r>
            <a:r>
              <a:rPr lang="en-US" sz="4000" b="0" dirty="0">
                <a:latin typeface="Arial" pitchFamily="34" charset="0"/>
                <a:cs typeface="Arial" pitchFamily="34" charset="0"/>
              </a:rPr>
              <a:t> </a:t>
            </a:r>
            <a:r>
              <a:rPr lang="en-US" sz="4000" b="0" dirty="0" smtClean="0">
                <a:latin typeface="Arial" pitchFamily="34" charset="0"/>
                <a:cs typeface="Arial" pitchFamily="34" charset="0"/>
              </a:rPr>
              <a:t>Script:</a:t>
            </a:r>
          </a:p>
          <a:p>
            <a:pPr marL="3027099" lvl="1" indent="-571500" algn="just">
              <a:buFont typeface="Arial" panose="020B0604020202020204" pitchFamily="34" charset="0"/>
              <a:buChar char="•"/>
            </a:pPr>
            <a:r>
              <a:rPr lang="en-US" sz="4000" dirty="0" smtClean="0">
                <a:latin typeface="Arial" pitchFamily="34" charset="0"/>
                <a:cs typeface="Arial" pitchFamily="34" charset="0"/>
              </a:rPr>
              <a:t>Opens viewers</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Adjusts magnification</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Moves field of view</a:t>
            </a:r>
          </a:p>
          <a:p>
            <a:pPr marL="3027099" lvl="1" indent="-571500" algn="just">
              <a:buFont typeface="Arial" panose="020B0604020202020204" pitchFamily="34" charset="0"/>
              <a:buChar char="•"/>
            </a:pPr>
            <a:r>
              <a:rPr lang="en-US" sz="4000" dirty="0">
                <a:latin typeface="Arial" panose="020B0604020202020204" pitchFamily="34" charset="0"/>
                <a:cs typeface="Arial" panose="020B0604020202020204" pitchFamily="34" charset="0"/>
              </a:rPr>
              <a:t>Take screenshot using Microsoft Snipping Tool</a:t>
            </a:r>
          </a:p>
          <a:p>
            <a:pPr marL="571500" indent="-571500" algn="just">
              <a:buFont typeface="Arial" panose="020B0604020202020204" pitchFamily="34" charset="0"/>
              <a:buChar char="•"/>
            </a:pPr>
            <a:r>
              <a:rPr lang="en-US" sz="4000" b="0" dirty="0" smtClean="0">
                <a:latin typeface="Arial" pitchFamily="34" charset="0"/>
                <a:cs typeface="Arial" pitchFamily="34" charset="0"/>
              </a:rPr>
              <a:t>MATLAB Registration Estimator/Image Registration : registers screenshots</a:t>
            </a:r>
            <a:endParaRPr lang="en-US" sz="4000" dirty="0" smtClean="0">
              <a:latin typeface="Arial" pitchFamily="34" charset="0"/>
              <a:cs typeface="Arial" pitchFamily="34" charset="0"/>
            </a:endParaRPr>
          </a:p>
          <a:p>
            <a:pPr marL="571500" indent="-571500" algn="just">
              <a:buFont typeface="Arial" panose="020B0604020202020204" pitchFamily="34" charset="0"/>
              <a:buChar char="•"/>
            </a:pPr>
            <a:r>
              <a:rPr lang="en-US" sz="4000" b="0" dirty="0" smtClean="0">
                <a:latin typeface="Arial" pitchFamily="34" charset="0"/>
                <a:cs typeface="Arial" pitchFamily="34" charset="0"/>
              </a:rPr>
              <a:t>MATLAB </a:t>
            </a:r>
            <a:r>
              <a:rPr lang="en-US" sz="4000" b="0" dirty="0">
                <a:latin typeface="Arial" pitchFamily="34" charset="0"/>
                <a:cs typeface="Arial" pitchFamily="34" charset="0"/>
              </a:rPr>
              <a:t>Δ</a:t>
            </a:r>
            <a:r>
              <a:rPr lang="en-US" sz="4000" b="0" dirty="0" smtClean="0">
                <a:latin typeface="Arial" pitchFamily="34" charset="0"/>
                <a:cs typeface="Arial" pitchFamily="34" charset="0"/>
              </a:rPr>
              <a:t>E Function: Compares registered screenshots pixel by pixel in CIELAB color space</a:t>
            </a:r>
          </a:p>
        </p:txBody>
      </p:sp>
      <p:sp>
        <p:nvSpPr>
          <p:cNvPr id="63" name="TextBox 62"/>
          <p:cNvSpPr txBox="1"/>
          <p:nvPr/>
        </p:nvSpPr>
        <p:spPr>
          <a:xfrm>
            <a:off x="37490400" y="13305527"/>
            <a:ext cx="10972800" cy="2292348"/>
          </a:xfrm>
          <a:prstGeom prst="rect">
            <a:avLst/>
          </a:prstGeom>
          <a:noFill/>
          <a:ln w="38100">
            <a:noFill/>
          </a:ln>
          <a:scene3d>
            <a:camera prst="orthographicFront"/>
            <a:lightRig rig="threePt" dir="t"/>
          </a:scene3d>
          <a:sp3d>
            <a:bevelT/>
          </a:sp3d>
        </p:spPr>
        <p:txBody>
          <a:bodyPr wrap="square" lIns="220689" tIns="220689" rIns="220689" bIns="220689" rtlCol="0" anchor="ctr">
            <a:spAutoFit/>
          </a:bodyPr>
          <a:lstStyle>
            <a:defPPr>
              <a:defRPr lang="en-US"/>
            </a:defPPr>
            <a:lvl1pPr>
              <a:defRPr sz="3000" b="1">
                <a:latin typeface="Cambria" pitchFamily="18" charset="0"/>
              </a:defRPr>
            </a:lvl1pPr>
          </a:lstStyle>
          <a:p>
            <a:pPr algn="just"/>
            <a:r>
              <a:rPr lang="en-US" sz="4000" b="0" dirty="0" smtClean="0">
                <a:latin typeface="Arial" pitchFamily="34" charset="0"/>
                <a:cs typeface="Arial" pitchFamily="34" charset="0"/>
              </a:rPr>
              <a:t>IVIES can effectively compare two image viewers and provide useful information when determining substantial equivalence.</a:t>
            </a:r>
            <a:endParaRPr lang="en-US" sz="3600" b="0" dirty="0">
              <a:latin typeface="Arial" panose="020B0604020202020204" pitchFamily="34" charset="0"/>
              <a:cs typeface="Arial" panose="020B0604020202020204" pitchFamily="34" charset="0"/>
            </a:endParaRPr>
          </a:p>
        </p:txBody>
      </p:sp>
      <p:sp>
        <p:nvSpPr>
          <p:cNvPr id="64" name="Text Box 34"/>
          <p:cNvSpPr txBox="1">
            <a:spLocks noChangeArrowheads="1"/>
          </p:cNvSpPr>
          <p:nvPr/>
        </p:nvSpPr>
        <p:spPr bwMode="auto">
          <a:xfrm>
            <a:off x="37490400" y="12208247"/>
            <a:ext cx="109728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dirty="0" smtClean="0">
                <a:effectLst/>
              </a:rPr>
              <a:t>CONCLUSION</a:t>
            </a:r>
            <a:endParaRPr lang="en-US" sz="4000" dirty="0">
              <a:effectLst/>
            </a:endParaRPr>
          </a:p>
        </p:txBody>
      </p:sp>
      <p:sp>
        <p:nvSpPr>
          <p:cNvPr id="65" name="Rectangle 64"/>
          <p:cNvSpPr/>
          <p:nvPr/>
        </p:nvSpPr>
        <p:spPr>
          <a:xfrm>
            <a:off x="37490400" y="13122647"/>
            <a:ext cx="10972800" cy="182880"/>
          </a:xfrm>
          <a:prstGeom prst="rect">
            <a:avLst/>
          </a:prstGeom>
          <a:solidFill>
            <a:srgbClr val="007CBA"/>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spcCol="0" rtlCol="0" anchor="ctr"/>
          <a:lstStyle/>
          <a:p>
            <a:pPr algn="ctr"/>
            <a:endParaRPr lang="en-US">
              <a:solidFill>
                <a:srgbClr val="0070C0"/>
              </a:solidFill>
            </a:endParaRPr>
          </a:p>
        </p:txBody>
      </p:sp>
      <p:pic>
        <p:nvPicPr>
          <p:cNvPr id="1026" name="Picture 2" descr="C:\Users\Qi Gong\Desktop\Sam\WSI_viewer_evaluation-master\Results\NDPI-ASAP-NDP\dE-heatmap.png"/>
          <p:cNvPicPr>
            <a:picLocks noChangeAspect="1" noChangeArrowheads="1"/>
          </p:cNvPicPr>
          <p:nvPr/>
        </p:nvPicPr>
        <p:blipFill rotWithShape="1">
          <a:blip r:embed="rId9">
            <a:extLst>
              <a:ext uri="{28A0092B-C50C-407E-A947-70E740481C1C}">
                <a14:useLocalDpi xmlns:a14="http://schemas.microsoft.com/office/drawing/2010/main" val="0"/>
              </a:ext>
            </a:extLst>
          </a:blip>
          <a:srcRect l="12543" t="6701" r="9524" b="10883"/>
          <a:stretch/>
        </p:blipFill>
        <p:spPr bwMode="auto">
          <a:xfrm>
            <a:off x="13812253" y="21336000"/>
            <a:ext cx="10972800" cy="6096000"/>
          </a:xfrm>
          <a:prstGeom prst="rect">
            <a:avLst/>
          </a:prstGeom>
          <a:noFill/>
          <a:extLst>
            <a:ext uri="{909E8E84-426E-40DD-AFC4-6F175D3DCCD1}">
              <a14:hiddenFill xmlns:a14="http://schemas.microsoft.com/office/drawing/2010/main">
                <a:solidFill>
                  <a:srgbClr val="FFFFFF"/>
                </a:solidFill>
              </a14:hiddenFill>
            </a:ext>
          </a:extLst>
        </p:spPr>
      </p:pic>
      <p:sp>
        <p:nvSpPr>
          <p:cNvPr id="66" name="Text Box 34"/>
          <p:cNvSpPr txBox="1">
            <a:spLocks noChangeArrowheads="1"/>
          </p:cNvSpPr>
          <p:nvPr/>
        </p:nvSpPr>
        <p:spPr bwMode="auto">
          <a:xfrm>
            <a:off x="16459200" y="274320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smtClean="0">
                <a:effectLst/>
              </a:rPr>
              <a:t>ASAP vs </a:t>
            </a:r>
            <a:r>
              <a:rPr lang="en-US" sz="4000" b="0" dirty="0" smtClean="0">
                <a:effectLst/>
              </a:rPr>
              <a:t>NDP.view2</a:t>
            </a:r>
            <a:endParaRPr lang="en-US" sz="4000" b="0" dirty="0">
              <a:effectLst/>
            </a:endParaRPr>
          </a:p>
        </p:txBody>
      </p:sp>
      <p:pic>
        <p:nvPicPr>
          <p:cNvPr id="2" name="Picture 3" descr="C:\Users\Qi Gong\Desktop\Sam\WSI_viewer_evaluation-master\Results\NDPI-QP-Sedeen\dE-heatmap.png"/>
          <p:cNvPicPr>
            <a:picLocks noChangeAspect="1" noChangeArrowheads="1"/>
          </p:cNvPicPr>
          <p:nvPr/>
        </p:nvPicPr>
        <p:blipFill rotWithShape="1">
          <a:blip r:embed="rId10">
            <a:extLst>
              <a:ext uri="{28A0092B-C50C-407E-A947-70E740481C1C}">
                <a14:useLocalDpi xmlns:a14="http://schemas.microsoft.com/office/drawing/2010/main" val="0"/>
              </a:ext>
            </a:extLst>
          </a:blip>
          <a:srcRect l="12367" t="7639" r="8544" b="10376"/>
          <a:stretch/>
        </p:blipFill>
        <p:spPr bwMode="auto">
          <a:xfrm>
            <a:off x="37490400" y="29373341"/>
            <a:ext cx="10972800" cy="5373859"/>
          </a:xfrm>
          <a:prstGeom prst="rect">
            <a:avLst/>
          </a:prstGeom>
          <a:noFill/>
          <a:extLst>
            <a:ext uri="{909E8E84-426E-40DD-AFC4-6F175D3DCCD1}">
              <a14:hiddenFill xmlns:a14="http://schemas.microsoft.com/office/drawing/2010/main">
                <a:solidFill>
                  <a:srgbClr val="FFFFFF"/>
                </a:solidFill>
              </a14:hiddenFill>
            </a:ext>
          </a:extLst>
        </p:spPr>
      </p:pic>
      <p:sp>
        <p:nvSpPr>
          <p:cNvPr id="67" name="Text Box 34"/>
          <p:cNvSpPr txBox="1">
            <a:spLocks noChangeArrowheads="1"/>
          </p:cNvSpPr>
          <p:nvPr/>
        </p:nvSpPr>
        <p:spPr bwMode="auto">
          <a:xfrm>
            <a:off x="40233600" y="34747200"/>
            <a:ext cx="5486400" cy="914400"/>
          </a:xfrm>
          <a:prstGeom prst="rect">
            <a:avLst/>
          </a:prstGeom>
          <a:noFill/>
          <a:ln w="38100">
            <a:noFill/>
            <a:miter lim="800000"/>
            <a:headEnd/>
            <a:tailEnd/>
          </a:ln>
          <a:effectLst/>
          <a:scene3d>
            <a:camera prst="orthographicFront"/>
            <a:lightRig rig="threePt" dir="t"/>
          </a:scene3d>
          <a:sp3d>
            <a:bevelT/>
          </a:sp3d>
        </p:spPr>
        <p:txBody>
          <a:bodyPr lIns="73977" tIns="36988" rIns="73977" bIns="36988" anchor="ctr"/>
          <a:lstStyle>
            <a:defPPr>
              <a:defRPr lang="en-US"/>
            </a:defPPr>
            <a:lvl1pPr algn="ctr" defTabSz="816892">
              <a:defRPr sz="6000" b="1">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sz="4000" b="0" dirty="0" err="1" smtClean="0">
                <a:effectLst/>
              </a:rPr>
              <a:t>QuPath</a:t>
            </a:r>
            <a:r>
              <a:rPr lang="en-US" sz="4000" b="0" dirty="0" smtClean="0">
                <a:effectLst/>
              </a:rPr>
              <a:t> vs </a:t>
            </a:r>
            <a:r>
              <a:rPr lang="en-US" sz="4000" b="0" dirty="0" err="1" smtClean="0">
                <a:effectLst/>
              </a:rPr>
              <a:t>Sedeen</a:t>
            </a:r>
            <a:endParaRPr lang="en-US" sz="4000" b="0" dirty="0">
              <a:effectLst/>
            </a:endParaRPr>
          </a:p>
        </p:txBody>
      </p:sp>
    </p:spTree>
    <p:extLst>
      <p:ext uri="{BB962C8B-B14F-4D97-AF65-F5344CB8AC3E}">
        <p14:creationId xmlns:p14="http://schemas.microsoft.com/office/powerpoint/2010/main" val="159360490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412</TotalTime>
  <Words>366</Words>
  <Application>Microsoft Office PowerPoint</Application>
  <PresentationFormat>Custom</PresentationFormat>
  <Paragraphs>36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IVIES</dc:creator>
  <cp:lastModifiedBy>IVIES</cp:lastModifiedBy>
  <cp:revision>31</cp:revision>
  <dcterms:created xsi:type="dcterms:W3CDTF">2019-07-22T15:20:59Z</dcterms:created>
  <dcterms:modified xsi:type="dcterms:W3CDTF">2019-07-31T13:58:38Z</dcterms:modified>
</cp:coreProperties>
</file>

<file path=docProps/thumbnail.jpeg>
</file>